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61" r:id="rId5"/>
    <p:sldId id="257" r:id="rId6"/>
    <p:sldId id="263" r:id="rId7"/>
    <p:sldId id="264" r:id="rId8"/>
    <p:sldId id="265" r:id="rId9"/>
    <p:sldId id="266" r:id="rId10"/>
    <p:sldId id="267" r:id="rId11"/>
    <p:sldId id="268" r:id="rId12"/>
    <p:sldId id="269" r:id="rId13"/>
    <p:sldId id="270" r:id="rId14"/>
    <p:sldId id="271" r:id="rId15"/>
    <p:sldId id="272" r:id="rId16"/>
    <p:sldId id="273" r:id="rId17"/>
    <p:sldId id="275" r:id="rId18"/>
    <p:sldId id="276" r:id="rId19"/>
    <p:sldId id="277"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3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4/20/2022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350050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7595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89950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9488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0406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9730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869313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52315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96631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1181319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4/20/2022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986518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4/20/2022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323514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38" name="Rectangle 3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F2D6B-0A39-4940-B146-B86EEAF99064}"/>
              </a:ext>
            </a:extLst>
          </p:cNvPr>
          <p:cNvSpPr>
            <a:spLocks noGrp="1"/>
          </p:cNvSpPr>
          <p:nvPr>
            <p:ph type="ctrTitle"/>
          </p:nvPr>
        </p:nvSpPr>
        <p:spPr>
          <a:xfrm>
            <a:off x="1078991" y="893935"/>
            <a:ext cx="5364937" cy="3339390"/>
          </a:xfrm>
        </p:spPr>
        <p:txBody>
          <a:bodyPr anchor="ctr">
            <a:normAutofit fontScale="90000"/>
          </a:bodyPr>
          <a:lstStyle/>
          <a:p>
            <a:r>
              <a:rPr lang="en-US" sz="6000" dirty="0"/>
              <a:t>Uber Data Analysis through </a:t>
            </a:r>
            <a:br>
              <a:rPr lang="en-US" sz="6000" dirty="0"/>
            </a:br>
            <a:r>
              <a:rPr lang="en-US" sz="6000" dirty="0"/>
              <a:t>Voronoi Diagrams</a:t>
            </a:r>
          </a:p>
        </p:txBody>
      </p:sp>
      <p:sp>
        <p:nvSpPr>
          <p:cNvPr id="3" name="Subtitle 2">
            <a:extLst>
              <a:ext uri="{FF2B5EF4-FFF2-40B4-BE49-F238E27FC236}">
                <a16:creationId xmlns:a16="http://schemas.microsoft.com/office/drawing/2014/main" id="{E52C079B-E268-4E33-9C38-5A101FC6CDB3}"/>
              </a:ext>
            </a:extLst>
          </p:cNvPr>
          <p:cNvSpPr>
            <a:spLocks noGrp="1"/>
          </p:cNvSpPr>
          <p:nvPr>
            <p:ph type="subTitle" idx="1"/>
          </p:nvPr>
        </p:nvSpPr>
        <p:spPr>
          <a:xfrm>
            <a:off x="1078992" y="4876803"/>
            <a:ext cx="5364936" cy="909848"/>
          </a:xfrm>
        </p:spPr>
        <p:txBody>
          <a:bodyPr anchor="t">
            <a:normAutofit/>
          </a:bodyPr>
          <a:lstStyle/>
          <a:p>
            <a:pPr>
              <a:lnSpc>
                <a:spcPct val="90000"/>
              </a:lnSpc>
            </a:pPr>
            <a:r>
              <a:rPr lang="en-US" sz="1400" b="1" dirty="0"/>
              <a:t>Presenters:</a:t>
            </a:r>
          </a:p>
          <a:p>
            <a:pPr>
              <a:lnSpc>
                <a:spcPct val="90000"/>
              </a:lnSpc>
            </a:pPr>
            <a:r>
              <a:rPr lang="en-US" sz="1400" dirty="0"/>
              <a:t>Nathan V</a:t>
            </a:r>
          </a:p>
          <a:p>
            <a:pPr>
              <a:lnSpc>
                <a:spcPct val="90000"/>
              </a:lnSpc>
            </a:pPr>
            <a:r>
              <a:rPr lang="en-US" sz="1400" dirty="0"/>
              <a:t>Manikumar D</a:t>
            </a:r>
          </a:p>
        </p:txBody>
      </p:sp>
      <p:cxnSp>
        <p:nvCxnSpPr>
          <p:cNvPr id="40" name="Straight Connector 34">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40408"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13AD65D1-B021-4B05-9F8F-4D82BD3BD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air of headphones on a map&#10;&#10;Description automatically generated with medium confidence">
            <a:extLst>
              <a:ext uri="{FF2B5EF4-FFF2-40B4-BE49-F238E27FC236}">
                <a16:creationId xmlns:a16="http://schemas.microsoft.com/office/drawing/2014/main" id="{1FE99077-857C-430B-8690-7CB5F943D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357" y="967740"/>
            <a:ext cx="3217333" cy="2300393"/>
          </a:xfrm>
          <a:prstGeom prst="rect">
            <a:avLst/>
          </a:prstGeom>
        </p:spPr>
      </p:pic>
      <p:pic>
        <p:nvPicPr>
          <p:cNvPr id="4" name="Video 3">
            <a:extLst>
              <a:ext uri="{FF2B5EF4-FFF2-40B4-BE49-F238E27FC236}">
                <a16:creationId xmlns:a16="http://schemas.microsoft.com/office/drawing/2014/main" id="{E46E8D8F-D7D7-9BDF-4F2C-68D6490ED7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7940916" y="3589868"/>
            <a:ext cx="3689151" cy="2069254"/>
          </a:xfrm>
          <a:prstGeom prst="rect">
            <a:avLst/>
          </a:prstGeom>
        </p:spPr>
      </p:pic>
      <p:sp>
        <p:nvSpPr>
          <p:cNvPr id="39"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83133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763460" y="758951"/>
            <a:ext cx="10857040" cy="3012186"/>
          </a:xfrm>
        </p:spPr>
        <p:txBody>
          <a:bodyPr>
            <a:normAutofit/>
          </a:bodyPr>
          <a:lstStyle/>
          <a:p>
            <a:r>
              <a:rPr lang="en-US" dirty="0"/>
              <a:t>This is even more apparent with larger Voronoi diagrams. We add more areas, but they tend to just take up small areas in Manhattan</a:t>
            </a:r>
          </a:p>
        </p:txBody>
      </p:sp>
      <p:pic>
        <p:nvPicPr>
          <p:cNvPr id="4" name="Picture 3">
            <a:extLst>
              <a:ext uri="{FF2B5EF4-FFF2-40B4-BE49-F238E27FC236}">
                <a16:creationId xmlns:a16="http://schemas.microsoft.com/office/drawing/2014/main" id="{6755D562-8DD2-46BC-B47D-B036FF9AB689}"/>
              </a:ext>
            </a:extLst>
          </p:cNvPr>
          <p:cNvPicPr>
            <a:picLocks noChangeAspect="1"/>
          </p:cNvPicPr>
          <p:nvPr/>
        </p:nvPicPr>
        <p:blipFill rotWithShape="1">
          <a:blip r:embed="rId2"/>
          <a:srcRect r="14238"/>
          <a:stretch/>
        </p:blipFill>
        <p:spPr>
          <a:xfrm>
            <a:off x="571500" y="2004248"/>
            <a:ext cx="5513957" cy="3533775"/>
          </a:xfrm>
          <a:prstGeom prst="rect">
            <a:avLst/>
          </a:prstGeom>
        </p:spPr>
      </p:pic>
      <p:pic>
        <p:nvPicPr>
          <p:cNvPr id="7" name="Picture 6">
            <a:extLst>
              <a:ext uri="{FF2B5EF4-FFF2-40B4-BE49-F238E27FC236}">
                <a16:creationId xmlns:a16="http://schemas.microsoft.com/office/drawing/2014/main" id="{3C39BCAF-E25E-4123-854A-5CA753C07549}"/>
              </a:ext>
            </a:extLst>
          </p:cNvPr>
          <p:cNvPicPr>
            <a:picLocks noChangeAspect="1"/>
          </p:cNvPicPr>
          <p:nvPr/>
        </p:nvPicPr>
        <p:blipFill rotWithShape="1">
          <a:blip r:embed="rId3"/>
          <a:srcRect r="14238"/>
          <a:stretch/>
        </p:blipFill>
        <p:spPr>
          <a:xfrm>
            <a:off x="6443662" y="2004247"/>
            <a:ext cx="5513957" cy="3533775"/>
          </a:xfrm>
          <a:prstGeom prst="rect">
            <a:avLst/>
          </a:prstGeom>
        </p:spPr>
      </p:pic>
    </p:spTree>
    <p:extLst>
      <p:ext uri="{BB962C8B-B14F-4D97-AF65-F5344CB8AC3E}">
        <p14:creationId xmlns:p14="http://schemas.microsoft.com/office/powerpoint/2010/main" val="152154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758952" y="2541787"/>
            <a:ext cx="4332224" cy="3787991"/>
          </a:xfrm>
        </p:spPr>
        <p:txBody>
          <a:bodyPr>
            <a:normAutofit lnSpcReduction="10000"/>
          </a:bodyPr>
          <a:lstStyle/>
          <a:p>
            <a:r>
              <a:rPr lang="en-US" dirty="0"/>
              <a:t>Another way to visualize this is with heat maps. Using another sample of points from our data, we will color the different regions based on how many calls occur in that area.</a:t>
            </a:r>
          </a:p>
          <a:p>
            <a:r>
              <a:rPr lang="en-US" dirty="0"/>
              <a:t>Here we take 500 points and sort them into which of the 100 Voronoi polygons they occurred in. Areas colored brighter have more calls happen in them.</a:t>
            </a:r>
          </a:p>
        </p:txBody>
      </p:sp>
      <p:sp>
        <p:nvSpPr>
          <p:cNvPr id="4" name="Title 3">
            <a:extLst>
              <a:ext uri="{FF2B5EF4-FFF2-40B4-BE49-F238E27FC236}">
                <a16:creationId xmlns:a16="http://schemas.microsoft.com/office/drawing/2014/main" id="{DBEF2C7E-C814-4E93-9F13-EB841C753BE0}"/>
              </a:ext>
            </a:extLst>
          </p:cNvPr>
          <p:cNvSpPr>
            <a:spLocks noGrp="1"/>
          </p:cNvSpPr>
          <p:nvPr>
            <p:ph type="title"/>
          </p:nvPr>
        </p:nvSpPr>
        <p:spPr>
          <a:xfrm>
            <a:off x="758952" y="758952"/>
            <a:ext cx="3831336" cy="2155698"/>
          </a:xfrm>
        </p:spPr>
        <p:txBody>
          <a:bodyPr>
            <a:normAutofit/>
          </a:bodyPr>
          <a:lstStyle/>
          <a:p>
            <a:r>
              <a:rPr lang="en-US"/>
              <a:t>Choropleth Maps</a:t>
            </a:r>
            <a:endParaRPr lang="en-US" dirty="0"/>
          </a:p>
        </p:txBody>
      </p:sp>
      <p:pic>
        <p:nvPicPr>
          <p:cNvPr id="5" name="Picture 4">
            <a:extLst>
              <a:ext uri="{FF2B5EF4-FFF2-40B4-BE49-F238E27FC236}">
                <a16:creationId xmlns:a16="http://schemas.microsoft.com/office/drawing/2014/main" id="{5E9CB305-CD88-4961-A90C-5BC052D26C85}"/>
              </a:ext>
            </a:extLst>
          </p:cNvPr>
          <p:cNvPicPr>
            <a:picLocks noChangeAspect="1"/>
          </p:cNvPicPr>
          <p:nvPr/>
        </p:nvPicPr>
        <p:blipFill rotWithShape="1">
          <a:blip r:embed="rId2"/>
          <a:srcRect t="7463" b="10135"/>
          <a:stretch/>
        </p:blipFill>
        <p:spPr>
          <a:xfrm>
            <a:off x="5091176" y="3515557"/>
            <a:ext cx="6429375" cy="2911876"/>
          </a:xfrm>
          <a:prstGeom prst="rect">
            <a:avLst/>
          </a:prstGeom>
        </p:spPr>
      </p:pic>
      <p:pic>
        <p:nvPicPr>
          <p:cNvPr id="6" name="Picture 5">
            <a:extLst>
              <a:ext uri="{FF2B5EF4-FFF2-40B4-BE49-F238E27FC236}">
                <a16:creationId xmlns:a16="http://schemas.microsoft.com/office/drawing/2014/main" id="{A7193E19-0ADF-4FE2-828E-4ECB39C186F7}"/>
              </a:ext>
            </a:extLst>
          </p:cNvPr>
          <p:cNvPicPr>
            <a:picLocks noChangeAspect="1"/>
          </p:cNvPicPr>
          <p:nvPr/>
        </p:nvPicPr>
        <p:blipFill rotWithShape="1">
          <a:blip r:embed="rId3"/>
          <a:srcRect b="4220"/>
          <a:stretch/>
        </p:blipFill>
        <p:spPr>
          <a:xfrm>
            <a:off x="5091176" y="204570"/>
            <a:ext cx="5721826" cy="3012186"/>
          </a:xfrm>
          <a:prstGeom prst="rect">
            <a:avLst/>
          </a:prstGeom>
        </p:spPr>
      </p:pic>
    </p:spTree>
    <p:extLst>
      <p:ext uri="{BB962C8B-B14F-4D97-AF65-F5344CB8AC3E}">
        <p14:creationId xmlns:p14="http://schemas.microsoft.com/office/powerpoint/2010/main" val="1091506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763460" y="758951"/>
            <a:ext cx="10665080" cy="809664"/>
          </a:xfrm>
        </p:spPr>
        <p:txBody>
          <a:bodyPr>
            <a:normAutofit/>
          </a:bodyPr>
          <a:lstStyle/>
          <a:p>
            <a:r>
              <a:rPr lang="en-US" dirty="0"/>
              <a:t>Now we’ll keep using the same 25 polygons, but differ the amount of points that go into them by 25, 250, and 2500 points. The results are strikingly similar</a:t>
            </a:r>
          </a:p>
        </p:txBody>
      </p:sp>
      <p:pic>
        <p:nvPicPr>
          <p:cNvPr id="5" name="Picture 4">
            <a:extLst>
              <a:ext uri="{FF2B5EF4-FFF2-40B4-BE49-F238E27FC236}">
                <a16:creationId xmlns:a16="http://schemas.microsoft.com/office/drawing/2014/main" id="{70769C39-19AC-442E-B523-4B837BA9BE30}"/>
              </a:ext>
            </a:extLst>
          </p:cNvPr>
          <p:cNvPicPr>
            <a:picLocks noChangeAspect="1"/>
          </p:cNvPicPr>
          <p:nvPr/>
        </p:nvPicPr>
        <p:blipFill rotWithShape="1">
          <a:blip r:embed="rId2"/>
          <a:srcRect l="37799" r="31175"/>
          <a:stretch/>
        </p:blipFill>
        <p:spPr>
          <a:xfrm>
            <a:off x="2884232" y="1568613"/>
            <a:ext cx="2550892" cy="4518933"/>
          </a:xfrm>
          <a:prstGeom prst="rect">
            <a:avLst/>
          </a:prstGeom>
        </p:spPr>
      </p:pic>
      <p:pic>
        <p:nvPicPr>
          <p:cNvPr id="6" name="Picture 5">
            <a:extLst>
              <a:ext uri="{FF2B5EF4-FFF2-40B4-BE49-F238E27FC236}">
                <a16:creationId xmlns:a16="http://schemas.microsoft.com/office/drawing/2014/main" id="{F7C71244-AE55-4768-843B-20F8BB513B43}"/>
              </a:ext>
            </a:extLst>
          </p:cNvPr>
          <p:cNvPicPr>
            <a:picLocks noChangeAspect="1"/>
          </p:cNvPicPr>
          <p:nvPr/>
        </p:nvPicPr>
        <p:blipFill rotWithShape="1">
          <a:blip r:embed="rId3"/>
          <a:srcRect l="34934" r="35240"/>
          <a:stretch/>
        </p:blipFill>
        <p:spPr>
          <a:xfrm>
            <a:off x="186411" y="1568614"/>
            <a:ext cx="2452166" cy="4518933"/>
          </a:xfrm>
          <a:prstGeom prst="rect">
            <a:avLst/>
          </a:prstGeom>
        </p:spPr>
      </p:pic>
      <p:pic>
        <p:nvPicPr>
          <p:cNvPr id="8" name="Picture 7">
            <a:extLst>
              <a:ext uri="{FF2B5EF4-FFF2-40B4-BE49-F238E27FC236}">
                <a16:creationId xmlns:a16="http://schemas.microsoft.com/office/drawing/2014/main" id="{2512862B-B668-44B5-AB89-979EB163FAF3}"/>
              </a:ext>
            </a:extLst>
          </p:cNvPr>
          <p:cNvPicPr>
            <a:picLocks noChangeAspect="1"/>
          </p:cNvPicPr>
          <p:nvPr/>
        </p:nvPicPr>
        <p:blipFill rotWithShape="1">
          <a:blip r:embed="rId4"/>
          <a:srcRect l="36984" r="30761"/>
          <a:stretch/>
        </p:blipFill>
        <p:spPr>
          <a:xfrm>
            <a:off x="5680780" y="1580115"/>
            <a:ext cx="2651954" cy="4518933"/>
          </a:xfrm>
          <a:prstGeom prst="rect">
            <a:avLst/>
          </a:prstGeom>
        </p:spPr>
      </p:pic>
      <p:pic>
        <p:nvPicPr>
          <p:cNvPr id="10" name="Picture 9">
            <a:extLst>
              <a:ext uri="{FF2B5EF4-FFF2-40B4-BE49-F238E27FC236}">
                <a16:creationId xmlns:a16="http://schemas.microsoft.com/office/drawing/2014/main" id="{27D04D18-D163-424D-B61C-A208CE7F583E}"/>
              </a:ext>
            </a:extLst>
          </p:cNvPr>
          <p:cNvPicPr>
            <a:picLocks noChangeAspect="1"/>
          </p:cNvPicPr>
          <p:nvPr/>
        </p:nvPicPr>
        <p:blipFill rotWithShape="1">
          <a:blip r:embed="rId5"/>
          <a:srcRect l="36492" r="29933"/>
          <a:stretch/>
        </p:blipFill>
        <p:spPr>
          <a:xfrm>
            <a:off x="8556058" y="1568615"/>
            <a:ext cx="2767576" cy="4530433"/>
          </a:xfrm>
          <a:prstGeom prst="rect">
            <a:avLst/>
          </a:prstGeom>
        </p:spPr>
      </p:pic>
    </p:spTree>
    <p:extLst>
      <p:ext uri="{BB962C8B-B14F-4D97-AF65-F5344CB8AC3E}">
        <p14:creationId xmlns:p14="http://schemas.microsoft.com/office/powerpoint/2010/main" val="2979486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758951" y="1654021"/>
            <a:ext cx="4922758" cy="1573956"/>
          </a:xfrm>
        </p:spPr>
        <p:txBody>
          <a:bodyPr>
            <a:normAutofit/>
          </a:bodyPr>
          <a:lstStyle/>
          <a:p>
            <a:r>
              <a:rPr lang="en-US" dirty="0"/>
              <a:t>We see a similar trend carrying on through the other 5 months of our data </a:t>
            </a:r>
          </a:p>
          <a:p>
            <a:r>
              <a:rPr lang="en-US" dirty="0"/>
              <a:t>Here we made diagrams with data from October and November</a:t>
            </a:r>
          </a:p>
        </p:txBody>
      </p:sp>
      <p:sp>
        <p:nvSpPr>
          <p:cNvPr id="4" name="Title 3">
            <a:extLst>
              <a:ext uri="{FF2B5EF4-FFF2-40B4-BE49-F238E27FC236}">
                <a16:creationId xmlns:a16="http://schemas.microsoft.com/office/drawing/2014/main" id="{DBEF2C7E-C814-4E93-9F13-EB841C753BE0}"/>
              </a:ext>
            </a:extLst>
          </p:cNvPr>
          <p:cNvSpPr>
            <a:spLocks noGrp="1"/>
          </p:cNvSpPr>
          <p:nvPr>
            <p:ph type="title"/>
          </p:nvPr>
        </p:nvSpPr>
        <p:spPr>
          <a:xfrm>
            <a:off x="758951" y="758952"/>
            <a:ext cx="5073677" cy="1007704"/>
          </a:xfrm>
        </p:spPr>
        <p:txBody>
          <a:bodyPr>
            <a:normAutofit/>
          </a:bodyPr>
          <a:lstStyle/>
          <a:p>
            <a:r>
              <a:rPr lang="en-US" dirty="0"/>
              <a:t>Data Over Time</a:t>
            </a:r>
          </a:p>
        </p:txBody>
      </p:sp>
      <p:pic>
        <p:nvPicPr>
          <p:cNvPr id="6" name="Picture 5">
            <a:extLst>
              <a:ext uri="{FF2B5EF4-FFF2-40B4-BE49-F238E27FC236}">
                <a16:creationId xmlns:a16="http://schemas.microsoft.com/office/drawing/2014/main" id="{4F346C02-5535-40AE-B926-12874D6D4191}"/>
              </a:ext>
            </a:extLst>
          </p:cNvPr>
          <p:cNvPicPr>
            <a:picLocks noChangeAspect="1"/>
          </p:cNvPicPr>
          <p:nvPr/>
        </p:nvPicPr>
        <p:blipFill rotWithShape="1">
          <a:blip r:embed="rId2"/>
          <a:srcRect l="7241" r="8254"/>
          <a:stretch/>
        </p:blipFill>
        <p:spPr>
          <a:xfrm>
            <a:off x="758951" y="3227977"/>
            <a:ext cx="4922758" cy="3201821"/>
          </a:xfrm>
          <a:prstGeom prst="rect">
            <a:avLst/>
          </a:prstGeom>
        </p:spPr>
      </p:pic>
      <p:pic>
        <p:nvPicPr>
          <p:cNvPr id="8" name="Picture 7">
            <a:extLst>
              <a:ext uri="{FF2B5EF4-FFF2-40B4-BE49-F238E27FC236}">
                <a16:creationId xmlns:a16="http://schemas.microsoft.com/office/drawing/2014/main" id="{A896EAD6-E74F-459B-B42C-BF7EA7A69797}"/>
              </a:ext>
            </a:extLst>
          </p:cNvPr>
          <p:cNvPicPr>
            <a:picLocks noChangeAspect="1"/>
          </p:cNvPicPr>
          <p:nvPr/>
        </p:nvPicPr>
        <p:blipFill rotWithShape="1">
          <a:blip r:embed="rId3"/>
          <a:srcRect l="33891" r="31853"/>
          <a:stretch/>
        </p:blipFill>
        <p:spPr>
          <a:xfrm>
            <a:off x="7128769" y="1127961"/>
            <a:ext cx="2868274" cy="4602077"/>
          </a:xfrm>
          <a:prstGeom prst="rect">
            <a:avLst/>
          </a:prstGeom>
        </p:spPr>
      </p:pic>
    </p:spTree>
    <p:extLst>
      <p:ext uri="{BB962C8B-B14F-4D97-AF65-F5344CB8AC3E}">
        <p14:creationId xmlns:p14="http://schemas.microsoft.com/office/powerpoint/2010/main" val="2909820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741958" y="1572831"/>
            <a:ext cx="2799982" cy="3848560"/>
          </a:xfrm>
        </p:spPr>
        <p:txBody>
          <a:bodyPr>
            <a:normAutofit/>
          </a:bodyPr>
          <a:lstStyle/>
          <a:p>
            <a:r>
              <a:rPr lang="en-US" dirty="0"/>
              <a:t>And here we have Voronoi diagrams using data from December, January, and February</a:t>
            </a:r>
          </a:p>
          <a:p>
            <a:r>
              <a:rPr lang="en-US" dirty="0"/>
              <a:t>Interestingly, they seem to commonly have more spread-out points than September did</a:t>
            </a:r>
          </a:p>
        </p:txBody>
      </p:sp>
      <p:pic>
        <p:nvPicPr>
          <p:cNvPr id="9" name="Picture 8">
            <a:extLst>
              <a:ext uri="{FF2B5EF4-FFF2-40B4-BE49-F238E27FC236}">
                <a16:creationId xmlns:a16="http://schemas.microsoft.com/office/drawing/2014/main" id="{8F2FCF74-66D4-492B-A865-13811C948DC7}"/>
              </a:ext>
            </a:extLst>
          </p:cNvPr>
          <p:cNvPicPr>
            <a:picLocks noChangeAspect="1"/>
          </p:cNvPicPr>
          <p:nvPr/>
        </p:nvPicPr>
        <p:blipFill rotWithShape="1">
          <a:blip r:embed="rId2"/>
          <a:srcRect l="26435" r="23857"/>
          <a:stretch/>
        </p:blipFill>
        <p:spPr>
          <a:xfrm>
            <a:off x="3497801" y="229437"/>
            <a:ext cx="2799982" cy="3095942"/>
          </a:xfrm>
          <a:prstGeom prst="rect">
            <a:avLst/>
          </a:prstGeom>
        </p:spPr>
      </p:pic>
      <p:pic>
        <p:nvPicPr>
          <p:cNvPr id="11" name="Picture 10">
            <a:extLst>
              <a:ext uri="{FF2B5EF4-FFF2-40B4-BE49-F238E27FC236}">
                <a16:creationId xmlns:a16="http://schemas.microsoft.com/office/drawing/2014/main" id="{F0AB77FA-668B-41AE-A3D4-E14DC57B6816}"/>
              </a:ext>
            </a:extLst>
          </p:cNvPr>
          <p:cNvPicPr>
            <a:picLocks noChangeAspect="1"/>
          </p:cNvPicPr>
          <p:nvPr/>
        </p:nvPicPr>
        <p:blipFill rotWithShape="1">
          <a:blip r:embed="rId3"/>
          <a:srcRect l="23121" r="23167"/>
          <a:stretch/>
        </p:blipFill>
        <p:spPr>
          <a:xfrm>
            <a:off x="7088933" y="229438"/>
            <a:ext cx="3025536" cy="3095942"/>
          </a:xfrm>
          <a:prstGeom prst="rect">
            <a:avLst/>
          </a:prstGeom>
        </p:spPr>
      </p:pic>
      <p:pic>
        <p:nvPicPr>
          <p:cNvPr id="13" name="Picture 12">
            <a:extLst>
              <a:ext uri="{FF2B5EF4-FFF2-40B4-BE49-F238E27FC236}">
                <a16:creationId xmlns:a16="http://schemas.microsoft.com/office/drawing/2014/main" id="{BA563FAB-ACAD-4B69-871A-C6888BA4754F}"/>
              </a:ext>
            </a:extLst>
          </p:cNvPr>
          <p:cNvPicPr>
            <a:picLocks noChangeAspect="1"/>
          </p:cNvPicPr>
          <p:nvPr/>
        </p:nvPicPr>
        <p:blipFill>
          <a:blip r:embed="rId4"/>
          <a:stretch>
            <a:fillRect/>
          </a:stretch>
        </p:blipFill>
        <p:spPr>
          <a:xfrm>
            <a:off x="3937515" y="3497111"/>
            <a:ext cx="5817835" cy="3197655"/>
          </a:xfrm>
          <a:prstGeom prst="rect">
            <a:avLst/>
          </a:prstGeom>
        </p:spPr>
      </p:pic>
    </p:spTree>
    <p:extLst>
      <p:ext uri="{BB962C8B-B14F-4D97-AF65-F5344CB8AC3E}">
        <p14:creationId xmlns:p14="http://schemas.microsoft.com/office/powerpoint/2010/main" val="1562216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763460" y="452761"/>
            <a:ext cx="5051414" cy="1988598"/>
          </a:xfrm>
        </p:spPr>
        <p:txBody>
          <a:bodyPr>
            <a:normAutofit/>
          </a:bodyPr>
          <a:lstStyle/>
          <a:p>
            <a:r>
              <a:rPr lang="en-US" dirty="0"/>
              <a:t>The areas of the Voronoi Polygons have similar trends. Here we graph October, December, and February. These present similar trends from September’s data, and also with each other</a:t>
            </a:r>
          </a:p>
        </p:txBody>
      </p:sp>
      <p:pic>
        <p:nvPicPr>
          <p:cNvPr id="5" name="Picture 4">
            <a:extLst>
              <a:ext uri="{FF2B5EF4-FFF2-40B4-BE49-F238E27FC236}">
                <a16:creationId xmlns:a16="http://schemas.microsoft.com/office/drawing/2014/main" id="{1DBC8EF6-5D20-4D44-9DDA-3F4475EBDC66}"/>
              </a:ext>
            </a:extLst>
          </p:cNvPr>
          <p:cNvPicPr>
            <a:picLocks noChangeAspect="1"/>
          </p:cNvPicPr>
          <p:nvPr/>
        </p:nvPicPr>
        <p:blipFill rotWithShape="1">
          <a:blip r:embed="rId2"/>
          <a:srcRect r="13915"/>
          <a:stretch/>
        </p:blipFill>
        <p:spPr>
          <a:xfrm>
            <a:off x="763460" y="2441359"/>
            <a:ext cx="4508903" cy="2878818"/>
          </a:xfrm>
          <a:prstGeom prst="rect">
            <a:avLst/>
          </a:prstGeom>
        </p:spPr>
      </p:pic>
      <p:pic>
        <p:nvPicPr>
          <p:cNvPr id="7" name="Picture 6">
            <a:extLst>
              <a:ext uri="{FF2B5EF4-FFF2-40B4-BE49-F238E27FC236}">
                <a16:creationId xmlns:a16="http://schemas.microsoft.com/office/drawing/2014/main" id="{1D5F8729-55F5-48AE-8D54-19414D862160}"/>
              </a:ext>
            </a:extLst>
          </p:cNvPr>
          <p:cNvPicPr>
            <a:picLocks noChangeAspect="1"/>
          </p:cNvPicPr>
          <p:nvPr/>
        </p:nvPicPr>
        <p:blipFill rotWithShape="1">
          <a:blip r:embed="rId3"/>
          <a:srcRect r="13777"/>
          <a:stretch/>
        </p:blipFill>
        <p:spPr>
          <a:xfrm>
            <a:off x="6266738" y="486959"/>
            <a:ext cx="4516136" cy="2878818"/>
          </a:xfrm>
          <a:prstGeom prst="rect">
            <a:avLst/>
          </a:prstGeom>
        </p:spPr>
      </p:pic>
      <p:pic>
        <p:nvPicPr>
          <p:cNvPr id="9" name="Picture 8">
            <a:extLst>
              <a:ext uri="{FF2B5EF4-FFF2-40B4-BE49-F238E27FC236}">
                <a16:creationId xmlns:a16="http://schemas.microsoft.com/office/drawing/2014/main" id="{DCB2CAB7-813D-4DEE-A1B6-9ED3524EAFA6}"/>
              </a:ext>
            </a:extLst>
          </p:cNvPr>
          <p:cNvPicPr>
            <a:picLocks noChangeAspect="1"/>
          </p:cNvPicPr>
          <p:nvPr/>
        </p:nvPicPr>
        <p:blipFill rotWithShape="1">
          <a:blip r:embed="rId4"/>
          <a:srcRect r="13363"/>
          <a:stretch/>
        </p:blipFill>
        <p:spPr>
          <a:xfrm>
            <a:off x="6266737" y="3640441"/>
            <a:ext cx="4508904" cy="2860466"/>
          </a:xfrm>
          <a:prstGeom prst="rect">
            <a:avLst/>
          </a:prstGeom>
        </p:spPr>
      </p:pic>
    </p:spTree>
    <p:extLst>
      <p:ext uri="{BB962C8B-B14F-4D97-AF65-F5344CB8AC3E}">
        <p14:creationId xmlns:p14="http://schemas.microsoft.com/office/powerpoint/2010/main" val="1970282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763460" y="758950"/>
            <a:ext cx="10360260" cy="1247403"/>
          </a:xfrm>
        </p:spPr>
        <p:txBody>
          <a:bodyPr>
            <a:normAutofit/>
          </a:bodyPr>
          <a:lstStyle/>
          <a:p>
            <a:r>
              <a:rPr lang="en-US" dirty="0"/>
              <a:t>Finally, we will create heat maps using November and January’s data and running 2500 points. We see the immense amount of clients in the Manhattan area again, but compared to September, they are more spread out and doesn’t reach the same severity</a:t>
            </a:r>
          </a:p>
          <a:p>
            <a:endParaRPr lang="en-US" dirty="0"/>
          </a:p>
        </p:txBody>
      </p:sp>
      <p:pic>
        <p:nvPicPr>
          <p:cNvPr id="5" name="Picture 4">
            <a:extLst>
              <a:ext uri="{FF2B5EF4-FFF2-40B4-BE49-F238E27FC236}">
                <a16:creationId xmlns:a16="http://schemas.microsoft.com/office/drawing/2014/main" id="{22383BE1-BB64-481E-A22F-5EC48A9C6DC3}"/>
              </a:ext>
            </a:extLst>
          </p:cNvPr>
          <p:cNvPicPr>
            <a:picLocks noChangeAspect="1"/>
          </p:cNvPicPr>
          <p:nvPr/>
        </p:nvPicPr>
        <p:blipFill rotWithShape="1">
          <a:blip r:embed="rId2"/>
          <a:srcRect l="17735" r="18472"/>
          <a:stretch/>
        </p:blipFill>
        <p:spPr>
          <a:xfrm>
            <a:off x="5498883" y="1916396"/>
            <a:ext cx="4959013" cy="4272609"/>
          </a:xfrm>
          <a:prstGeom prst="rect">
            <a:avLst/>
          </a:prstGeom>
        </p:spPr>
      </p:pic>
      <p:pic>
        <p:nvPicPr>
          <p:cNvPr id="7" name="Picture 6">
            <a:extLst>
              <a:ext uri="{FF2B5EF4-FFF2-40B4-BE49-F238E27FC236}">
                <a16:creationId xmlns:a16="http://schemas.microsoft.com/office/drawing/2014/main" id="{7D00E7A2-CAC9-40D7-82B9-6AA202DA3117}"/>
              </a:ext>
            </a:extLst>
          </p:cNvPr>
          <p:cNvPicPr>
            <a:picLocks noChangeAspect="1"/>
          </p:cNvPicPr>
          <p:nvPr/>
        </p:nvPicPr>
        <p:blipFill rotWithShape="1">
          <a:blip r:embed="rId3"/>
          <a:srcRect l="28506" r="28828"/>
          <a:stretch/>
        </p:blipFill>
        <p:spPr>
          <a:xfrm>
            <a:off x="1516317" y="1916396"/>
            <a:ext cx="3316742" cy="4272609"/>
          </a:xfrm>
          <a:prstGeom prst="rect">
            <a:avLst/>
          </a:prstGeom>
        </p:spPr>
      </p:pic>
    </p:spTree>
    <p:extLst>
      <p:ext uri="{BB962C8B-B14F-4D97-AF65-F5344CB8AC3E}">
        <p14:creationId xmlns:p14="http://schemas.microsoft.com/office/powerpoint/2010/main" val="693253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243F1C1D-7B4C-4189-B485-A353F1B50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955"/>
            <a:ext cx="5625632" cy="4022325"/>
          </a:xfrm>
          <a:prstGeom prst="rect">
            <a:avLst/>
          </a:prstGeom>
        </p:spPr>
      </p:pic>
      <p:pic>
        <p:nvPicPr>
          <p:cNvPr id="3" name="Picture 2" descr="Chart, bar chart&#10;&#10;Description automatically generated">
            <a:extLst>
              <a:ext uri="{FF2B5EF4-FFF2-40B4-BE49-F238E27FC236}">
                <a16:creationId xmlns:a16="http://schemas.microsoft.com/office/drawing/2014/main" id="{25488031-0F31-48E9-8808-188C59A4A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727" y="122955"/>
            <a:ext cx="6550273" cy="4678766"/>
          </a:xfrm>
          <a:prstGeom prst="rect">
            <a:avLst/>
          </a:prstGeom>
        </p:spPr>
      </p:pic>
      <p:sp>
        <p:nvSpPr>
          <p:cNvPr id="4" name="TextBox 3">
            <a:extLst>
              <a:ext uri="{FF2B5EF4-FFF2-40B4-BE49-F238E27FC236}">
                <a16:creationId xmlns:a16="http://schemas.microsoft.com/office/drawing/2014/main" id="{AE42A60D-0653-4522-959D-EBEDF8925B15}"/>
              </a:ext>
            </a:extLst>
          </p:cNvPr>
          <p:cNvSpPr txBox="1"/>
          <p:nvPr/>
        </p:nvSpPr>
        <p:spPr>
          <a:xfrm>
            <a:off x="285750" y="5372100"/>
            <a:ext cx="11333552" cy="923330"/>
          </a:xfrm>
          <a:prstGeom prst="rect">
            <a:avLst/>
          </a:prstGeom>
          <a:noFill/>
        </p:spPr>
        <p:txBody>
          <a:bodyPr wrap="none" rtlCol="0">
            <a:spAutoFit/>
          </a:bodyPr>
          <a:lstStyle/>
          <a:p>
            <a:pPr marL="285750" indent="-285750">
              <a:buFont typeface="Arial" panose="020B0604020202020204" pitchFamily="34" charset="0"/>
              <a:buChar char="•"/>
            </a:pPr>
            <a:r>
              <a:rPr lang="en-US" dirty="0"/>
              <a:t>Our Analysis through visualization we can easily say that trips by each month have rapidly increased.</a:t>
            </a:r>
          </a:p>
          <a:p>
            <a:pPr marL="285750" indent="-285750">
              <a:buFont typeface="Arial" panose="020B0604020202020204" pitchFamily="34" charset="0"/>
              <a:buChar char="•"/>
            </a:pPr>
            <a:r>
              <a:rPr lang="en-US" dirty="0"/>
              <a:t>In each month trips by week, we can see that Thursday and Friday has the greatest number of bookings.</a:t>
            </a:r>
          </a:p>
          <a:p>
            <a:r>
              <a:rPr lang="en-US" dirty="0"/>
              <a:t> </a:t>
            </a:r>
          </a:p>
        </p:txBody>
      </p:sp>
    </p:spTree>
    <p:extLst>
      <p:ext uri="{BB962C8B-B14F-4D97-AF65-F5344CB8AC3E}">
        <p14:creationId xmlns:p14="http://schemas.microsoft.com/office/powerpoint/2010/main" val="201482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9" descr="Chart, histogram&#10;&#10;Description automatically generated">
            <a:extLst>
              <a:ext uri="{FF2B5EF4-FFF2-40B4-BE49-F238E27FC236}">
                <a16:creationId xmlns:a16="http://schemas.microsoft.com/office/drawing/2014/main" id="{CEAE17F6-C378-449E-AEFC-FBE15A019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2" y="255287"/>
            <a:ext cx="6522296" cy="4663440"/>
          </a:xfrm>
          <a:prstGeom prst="rect">
            <a:avLst/>
          </a:prstGeom>
        </p:spPr>
      </p:pic>
      <p:sp>
        <p:nvSpPr>
          <p:cNvPr id="21"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12" name="Picture 11" descr="Chart, bar chart&#10;&#10;Description automatically generated">
            <a:extLst>
              <a:ext uri="{FF2B5EF4-FFF2-40B4-BE49-F238E27FC236}">
                <a16:creationId xmlns:a16="http://schemas.microsoft.com/office/drawing/2014/main" id="{501DD2C3-0017-4800-AB38-1787B329A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80" y="255286"/>
            <a:ext cx="5516879" cy="4663440"/>
          </a:xfrm>
          <a:prstGeom prst="rect">
            <a:avLst/>
          </a:prstGeom>
        </p:spPr>
      </p:pic>
      <p:sp>
        <p:nvSpPr>
          <p:cNvPr id="3" name="TextBox 2">
            <a:extLst>
              <a:ext uri="{FF2B5EF4-FFF2-40B4-BE49-F238E27FC236}">
                <a16:creationId xmlns:a16="http://schemas.microsoft.com/office/drawing/2014/main" id="{E183E62E-9E2B-4CB9-BB39-E2B6D39B8FF6}"/>
              </a:ext>
            </a:extLst>
          </p:cNvPr>
          <p:cNvSpPr txBox="1"/>
          <p:nvPr/>
        </p:nvSpPr>
        <p:spPr>
          <a:xfrm>
            <a:off x="486092" y="5149698"/>
            <a:ext cx="11219815" cy="1754326"/>
          </a:xfrm>
          <a:prstGeom prst="rect">
            <a:avLst/>
          </a:prstGeom>
          <a:noFill/>
        </p:spPr>
        <p:txBody>
          <a:bodyPr wrap="square" rtlCol="0">
            <a:spAutoFit/>
          </a:bodyPr>
          <a:lstStyle/>
          <a:p>
            <a:r>
              <a:rPr lang="en-US" sz="1800" dirty="0">
                <a:solidFill>
                  <a:srgbClr val="444444"/>
                </a:solidFill>
                <a:effectLst/>
                <a:latin typeface="Georgia" panose="02040502050405020303" pitchFamily="18" charset="0"/>
                <a:ea typeface="Calibri" panose="020F0502020204030204" pitchFamily="34" charset="0"/>
                <a:cs typeface="Times New Roman" panose="02020603050405020304" pitchFamily="18" charset="0"/>
              </a:rPr>
              <a:t>In the resulting visualizations, we can understand how the number of passengers fares throughout the day. </a:t>
            </a:r>
          </a:p>
          <a:p>
            <a:endParaRPr lang="en-US" dirty="0">
              <a:solidFill>
                <a:srgbClr val="444444"/>
              </a:solidFill>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444444"/>
                </a:solidFill>
                <a:effectLst/>
                <a:latin typeface="Georgia" panose="02040502050405020303" pitchFamily="18" charset="0"/>
                <a:ea typeface="Calibri" panose="020F0502020204030204" pitchFamily="34" charset="0"/>
                <a:cs typeface="Times New Roman" panose="02020603050405020304" pitchFamily="18" charset="0"/>
              </a:rPr>
              <a:t>We observe that the number of trips are higher in the evening around 5:00 and 6:00 PM.</a:t>
            </a:r>
          </a:p>
          <a:p>
            <a:pPr marL="285750" indent="-285750">
              <a:buFont typeface="Arial" panose="020B0604020202020204" pitchFamily="34" charset="0"/>
              <a:buChar char="•"/>
            </a:pPr>
            <a:r>
              <a:rPr lang="en-US" dirty="0">
                <a:solidFill>
                  <a:srgbClr val="444444"/>
                </a:solidFill>
                <a:latin typeface="Georgia" panose="02040502050405020303" pitchFamily="18" charset="0"/>
                <a:ea typeface="Calibri" panose="020F0502020204030204" pitchFamily="34" charset="0"/>
                <a:cs typeface="Times New Roman" panose="02020603050405020304" pitchFamily="18" charset="0"/>
              </a:rPr>
              <a:t>Over 5 bases only 3 are busy and see how trips increased each month.</a:t>
            </a:r>
            <a:endParaRPr lang="en-US" sz="1800" dirty="0">
              <a:solidFill>
                <a:srgbClr val="444444"/>
              </a:solidFill>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35778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treemap chart&#10;&#10;Description automatically generated">
            <a:extLst>
              <a:ext uri="{FF2B5EF4-FFF2-40B4-BE49-F238E27FC236}">
                <a16:creationId xmlns:a16="http://schemas.microsoft.com/office/drawing/2014/main" id="{1A82CCB6-4104-45F0-94C3-3C2FCF9B3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 y="147056"/>
            <a:ext cx="4940450" cy="3520070"/>
          </a:xfrm>
          <a:prstGeom prst="rect">
            <a:avLst/>
          </a:prstGeom>
        </p:spPr>
      </p:pic>
      <p:sp>
        <p:nvSpPr>
          <p:cNvPr id="13"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9" name="Picture 8" descr="Chart, scatter chart&#10;&#10;Description automatically generated">
            <a:extLst>
              <a:ext uri="{FF2B5EF4-FFF2-40B4-BE49-F238E27FC236}">
                <a16:creationId xmlns:a16="http://schemas.microsoft.com/office/drawing/2014/main" id="{6B87EDC6-11DC-424D-8296-99AB3507F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231" y="2615866"/>
            <a:ext cx="7153770" cy="3986848"/>
          </a:xfrm>
          <a:prstGeom prst="rect">
            <a:avLst/>
          </a:prstGeom>
        </p:spPr>
      </p:pic>
      <p:sp>
        <p:nvSpPr>
          <p:cNvPr id="4" name="TextBox 3">
            <a:extLst>
              <a:ext uri="{FF2B5EF4-FFF2-40B4-BE49-F238E27FC236}">
                <a16:creationId xmlns:a16="http://schemas.microsoft.com/office/drawing/2014/main" id="{199C903E-AAD3-4233-A483-C8BFAA8E2460}"/>
              </a:ext>
            </a:extLst>
          </p:cNvPr>
          <p:cNvSpPr txBox="1"/>
          <p:nvPr/>
        </p:nvSpPr>
        <p:spPr>
          <a:xfrm>
            <a:off x="5272880" y="642797"/>
            <a:ext cx="6715125" cy="1477328"/>
          </a:xfrm>
          <a:prstGeom prst="rect">
            <a:avLst/>
          </a:prstGeom>
          <a:noFill/>
        </p:spPr>
        <p:txBody>
          <a:bodyPr wrap="square" rtlCol="0">
            <a:spAutoFit/>
          </a:bodyPr>
          <a:lstStyle/>
          <a:p>
            <a:r>
              <a:rPr lang="en-US" sz="1800" spc="45" dirty="0">
                <a:solidFill>
                  <a:srgbClr val="1C304B"/>
                </a:solidFill>
                <a:effectLst/>
                <a:latin typeface="Segoe UI" panose="020B0502040204020203" pitchFamily="34" charset="0"/>
                <a:ea typeface="Calibri" panose="020F0502020204030204" pitchFamily="34" charset="0"/>
                <a:cs typeface="Times New Roman" panose="02020603050405020304" pitchFamily="18" charset="0"/>
              </a:rPr>
              <a:t>The key benefit of this heatmap to simplify complex numerical data and that can be understood at a glance. heatmaps ‘dark’ color depict high user engagement, while ‘light’ color depict low engagement.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1B20CC87-D405-4661-B528-C2994C5EC249}"/>
              </a:ext>
            </a:extLst>
          </p:cNvPr>
          <p:cNvSpPr txBox="1"/>
          <p:nvPr/>
        </p:nvSpPr>
        <p:spPr>
          <a:xfrm>
            <a:off x="22408" y="4860234"/>
            <a:ext cx="5015823" cy="923330"/>
          </a:xfrm>
          <a:prstGeom prst="rect">
            <a:avLst/>
          </a:prstGeom>
          <a:noFill/>
        </p:spPr>
        <p:txBody>
          <a:bodyPr wrap="square" rtlCol="0">
            <a:spAutoFit/>
          </a:bodyPr>
          <a:lstStyle/>
          <a:p>
            <a:r>
              <a:rPr lang="en-US" b="0" i="0" dirty="0">
                <a:solidFill>
                  <a:srgbClr val="444444"/>
                </a:solidFill>
                <a:effectLst/>
                <a:latin typeface="Georgia" panose="02040502050405020303" pitchFamily="18" charset="0"/>
              </a:rPr>
              <a:t>we made a geo plot of New York that provided us with the details of how various users made trips from different bases.</a:t>
            </a:r>
            <a:endParaRPr lang="en-US" dirty="0"/>
          </a:p>
        </p:txBody>
      </p:sp>
    </p:spTree>
    <p:extLst>
      <p:ext uri="{BB962C8B-B14F-4D97-AF65-F5344CB8AC3E}">
        <p14:creationId xmlns:p14="http://schemas.microsoft.com/office/powerpoint/2010/main" val="168747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5F10-9A4F-4EA5-B789-2EAE835F7E12}"/>
              </a:ext>
            </a:extLst>
          </p:cNvPr>
          <p:cNvSpPr>
            <a:spLocks noGrp="1"/>
          </p:cNvSpPr>
          <p:nvPr>
            <p:ph type="title"/>
          </p:nvPr>
        </p:nvSpPr>
        <p:spPr>
          <a:xfrm>
            <a:off x="763051" y="786384"/>
            <a:ext cx="10666949" cy="1014984"/>
          </a:xfrm>
        </p:spPr>
        <p:txBody>
          <a:bodyPr/>
          <a:lstStyle/>
          <a:p>
            <a:r>
              <a:rPr lang="en-US" dirty="0"/>
              <a:t>Introduction to Voronoi Diagrams</a:t>
            </a:r>
          </a:p>
        </p:txBody>
      </p:sp>
      <p:sp>
        <p:nvSpPr>
          <p:cNvPr id="3" name="Text Placeholder 2">
            <a:extLst>
              <a:ext uri="{FF2B5EF4-FFF2-40B4-BE49-F238E27FC236}">
                <a16:creationId xmlns:a16="http://schemas.microsoft.com/office/drawing/2014/main" id="{CA252865-D619-4D6C-A1E5-BCBB937ED421}"/>
              </a:ext>
            </a:extLst>
          </p:cNvPr>
          <p:cNvSpPr>
            <a:spLocks noGrp="1"/>
          </p:cNvSpPr>
          <p:nvPr>
            <p:ph type="body" idx="1"/>
          </p:nvPr>
        </p:nvSpPr>
        <p:spPr>
          <a:xfrm>
            <a:off x="758952" y="1801368"/>
            <a:ext cx="5337048" cy="3255265"/>
          </a:xfrm>
        </p:spPr>
        <p:txBody>
          <a:bodyPr/>
          <a:lstStyle/>
          <a:p>
            <a:r>
              <a:rPr lang="en-US" i="0" dirty="0">
                <a:solidFill>
                  <a:schemeClr val="tx1"/>
                </a:solidFill>
              </a:rPr>
              <a:t>Suppose we are </a:t>
            </a:r>
            <a:r>
              <a:rPr lang="en-US" sz="1800" b="0" i="0" u="none" strike="noStrike" dirty="0">
                <a:solidFill>
                  <a:schemeClr val="tx1"/>
                </a:solidFill>
                <a:effectLst/>
              </a:rPr>
              <a:t>Given multiple points on a plane and a random point on that plane, which of the points is the random point closest to?</a:t>
            </a:r>
          </a:p>
          <a:p>
            <a:r>
              <a:rPr lang="en-US" sz="1800" i="0" dirty="0">
                <a:solidFill>
                  <a:schemeClr val="tx1"/>
                </a:solidFill>
              </a:rPr>
              <a:t>Can we generalize this?</a:t>
            </a:r>
          </a:p>
          <a:p>
            <a:r>
              <a:rPr lang="en-US" sz="1800" i="0" dirty="0">
                <a:solidFill>
                  <a:schemeClr val="tx1"/>
                </a:solidFill>
              </a:rPr>
              <a:t>Can we add more points?</a:t>
            </a:r>
            <a:endParaRPr lang="en-US" i="0" dirty="0">
              <a:solidFill>
                <a:schemeClr val="tx1"/>
              </a:solidFill>
            </a:endParaRPr>
          </a:p>
        </p:txBody>
      </p:sp>
      <p:pic>
        <p:nvPicPr>
          <p:cNvPr id="5" name="Picture 4">
            <a:extLst>
              <a:ext uri="{FF2B5EF4-FFF2-40B4-BE49-F238E27FC236}">
                <a16:creationId xmlns:a16="http://schemas.microsoft.com/office/drawing/2014/main" id="{8D250B97-786C-43D6-9BCB-8EC3DB4D61C8}"/>
              </a:ext>
            </a:extLst>
          </p:cNvPr>
          <p:cNvPicPr>
            <a:picLocks noChangeAspect="1"/>
          </p:cNvPicPr>
          <p:nvPr/>
        </p:nvPicPr>
        <p:blipFill rotWithShape="1">
          <a:blip r:embed="rId2"/>
          <a:srcRect l="65469" t="47083" r="18438" b="29861"/>
          <a:stretch/>
        </p:blipFill>
        <p:spPr>
          <a:xfrm>
            <a:off x="7620000" y="2102990"/>
            <a:ext cx="3314700" cy="2671071"/>
          </a:xfrm>
          <a:prstGeom prst="rect">
            <a:avLst/>
          </a:prstGeom>
        </p:spPr>
      </p:pic>
    </p:spTree>
    <p:extLst>
      <p:ext uri="{BB962C8B-B14F-4D97-AF65-F5344CB8AC3E}">
        <p14:creationId xmlns:p14="http://schemas.microsoft.com/office/powerpoint/2010/main" val="4197363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5A81-697C-4A25-AF87-E4505999C9DD}"/>
              </a:ext>
            </a:extLst>
          </p:cNvPr>
          <p:cNvSpPr>
            <a:spLocks noGrp="1"/>
          </p:cNvSpPr>
          <p:nvPr>
            <p:ph type="title"/>
          </p:nvPr>
        </p:nvSpPr>
        <p:spPr>
          <a:xfrm>
            <a:off x="758952" y="576338"/>
            <a:ext cx="10666949" cy="1465526"/>
          </a:xfrm>
        </p:spPr>
        <p:txBody>
          <a:bodyPr>
            <a:normAutofit/>
          </a:bodyPr>
          <a:lstStyle/>
          <a:p>
            <a:r>
              <a:rPr lang="en-US" dirty="0"/>
              <a:t>Future Possibilities</a:t>
            </a:r>
          </a:p>
        </p:txBody>
      </p:sp>
      <p:sp>
        <p:nvSpPr>
          <p:cNvPr id="3" name="Text Placeholder 2">
            <a:extLst>
              <a:ext uri="{FF2B5EF4-FFF2-40B4-BE49-F238E27FC236}">
                <a16:creationId xmlns:a16="http://schemas.microsoft.com/office/drawing/2014/main" id="{7F90C644-BA98-4023-9AEC-A58D9EE00458}"/>
              </a:ext>
            </a:extLst>
          </p:cNvPr>
          <p:cNvSpPr>
            <a:spLocks noGrp="1"/>
          </p:cNvSpPr>
          <p:nvPr>
            <p:ph type="body" idx="1"/>
          </p:nvPr>
        </p:nvSpPr>
        <p:spPr>
          <a:xfrm>
            <a:off x="754853" y="1496420"/>
            <a:ext cx="10671048" cy="4593662"/>
          </a:xfrm>
        </p:spPr>
        <p:txBody>
          <a:bodyPr/>
          <a:lstStyle/>
          <a:p>
            <a:r>
              <a:rPr lang="en-US" dirty="0"/>
              <a:t>Work with Actual Roads</a:t>
            </a:r>
          </a:p>
          <a:p>
            <a:pPr marL="342900" indent="-342900">
              <a:buFont typeface="Arial" panose="020B0604020202020204" pitchFamily="34" charset="0"/>
              <a:buChar char="•"/>
            </a:pPr>
            <a:r>
              <a:rPr lang="en-US" dirty="0"/>
              <a:t>Our diagrams have the constraint of ignoring the roads to consider which client is closest to a driver</a:t>
            </a:r>
          </a:p>
          <a:p>
            <a:pPr marL="342900" indent="-342900">
              <a:buFont typeface="Arial" panose="020B0604020202020204" pitchFamily="34" charset="0"/>
              <a:buChar char="•"/>
            </a:pPr>
            <a:r>
              <a:rPr lang="en-US" dirty="0"/>
              <a:t>Could somehow incorporate road paths into diagrams</a:t>
            </a:r>
          </a:p>
          <a:p>
            <a:endParaRPr lang="en-US" dirty="0"/>
          </a:p>
          <a:p>
            <a:r>
              <a:rPr lang="en-US" dirty="0"/>
              <a:t>Shiny App</a:t>
            </a:r>
          </a:p>
          <a:p>
            <a:pPr marL="342900" indent="-342900">
              <a:buFont typeface="Arial" panose="020B0604020202020204" pitchFamily="34" charset="0"/>
              <a:buChar char="•"/>
            </a:pPr>
            <a:r>
              <a:rPr lang="en-US" dirty="0"/>
              <a:t>Creating a Shiny App with our data could be very effective</a:t>
            </a:r>
          </a:p>
          <a:p>
            <a:pPr marL="342900" indent="-342900">
              <a:buFont typeface="Arial" panose="020B0604020202020204" pitchFamily="34" charset="0"/>
              <a:buChar char="•"/>
            </a:pPr>
            <a:r>
              <a:rPr lang="en-US" dirty="0"/>
              <a:t>It could allow users to choose the month of data, how many points to use in the Voronoi Diagrams, and how many points to use in the choropleth map</a:t>
            </a:r>
          </a:p>
          <a:p>
            <a:pPr marL="342900" indent="-342900">
              <a:buFont typeface="Arial" panose="020B0604020202020204" pitchFamily="34" charset="0"/>
              <a:buChar char="•"/>
            </a:pPr>
            <a:r>
              <a:rPr lang="en-US" dirty="0"/>
              <a:t>Unfortunately, we did not have time to incorporate the code we made into this</a:t>
            </a:r>
          </a:p>
        </p:txBody>
      </p:sp>
    </p:spTree>
    <p:extLst>
      <p:ext uri="{BB962C8B-B14F-4D97-AF65-F5344CB8AC3E}">
        <p14:creationId xmlns:p14="http://schemas.microsoft.com/office/powerpoint/2010/main" val="211207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252865-D619-4D6C-A1E5-BCBB937ED421}"/>
              </a:ext>
            </a:extLst>
          </p:cNvPr>
          <p:cNvSpPr>
            <a:spLocks noGrp="1"/>
          </p:cNvSpPr>
          <p:nvPr>
            <p:ph type="body" idx="1"/>
          </p:nvPr>
        </p:nvSpPr>
        <p:spPr>
          <a:xfrm>
            <a:off x="758952" y="1801368"/>
            <a:ext cx="5337048" cy="3255265"/>
          </a:xfrm>
        </p:spPr>
        <p:txBody>
          <a:bodyPr/>
          <a:lstStyle/>
          <a:p>
            <a:r>
              <a:rPr lang="en-US" sz="1800" b="0" i="0" u="none" strike="noStrike" dirty="0">
                <a:solidFill>
                  <a:schemeClr val="tx1"/>
                </a:solidFill>
                <a:effectLst/>
              </a:rPr>
              <a:t>We can. By d</a:t>
            </a:r>
            <a:r>
              <a:rPr lang="en-US" sz="1800" i="0" dirty="0">
                <a:solidFill>
                  <a:schemeClr val="tx1"/>
                </a:solidFill>
              </a:rPr>
              <a:t>rawing perpendicular, bisecting lines between the points, we can make separate regions for which dot is closest.</a:t>
            </a:r>
            <a:endParaRPr lang="en-US" sz="1800" b="0" i="0" u="none" strike="noStrike" dirty="0">
              <a:solidFill>
                <a:schemeClr val="tx1"/>
              </a:solidFill>
              <a:effectLst/>
            </a:endParaRPr>
          </a:p>
          <a:p>
            <a:r>
              <a:rPr lang="en-US" sz="1800" b="0" i="0" u="none" strike="noStrike" dirty="0">
                <a:solidFill>
                  <a:schemeClr val="tx1"/>
                </a:solidFill>
                <a:effectLst/>
              </a:rPr>
              <a:t>This is a very simple Voronoi diagram that draws lines between points to generalize these questions</a:t>
            </a:r>
            <a:endParaRPr lang="en-US" i="0" dirty="0">
              <a:solidFill>
                <a:schemeClr val="tx1"/>
              </a:solidFill>
            </a:endParaRPr>
          </a:p>
        </p:txBody>
      </p:sp>
      <p:pic>
        <p:nvPicPr>
          <p:cNvPr id="8" name="Picture 7">
            <a:extLst>
              <a:ext uri="{FF2B5EF4-FFF2-40B4-BE49-F238E27FC236}">
                <a16:creationId xmlns:a16="http://schemas.microsoft.com/office/drawing/2014/main" id="{58160667-4906-4481-960A-1A09D9FB400C}"/>
              </a:ext>
            </a:extLst>
          </p:cNvPr>
          <p:cNvPicPr>
            <a:picLocks noChangeAspect="1"/>
          </p:cNvPicPr>
          <p:nvPr/>
        </p:nvPicPr>
        <p:blipFill rotWithShape="1">
          <a:blip r:embed="rId2"/>
          <a:srcRect l="65547" t="47223" r="18281" b="30525"/>
          <a:stretch/>
        </p:blipFill>
        <p:spPr>
          <a:xfrm>
            <a:off x="7419975" y="2093464"/>
            <a:ext cx="3451087" cy="2671071"/>
          </a:xfrm>
          <a:prstGeom prst="rect">
            <a:avLst/>
          </a:prstGeom>
        </p:spPr>
      </p:pic>
    </p:spTree>
    <p:extLst>
      <p:ext uri="{BB962C8B-B14F-4D97-AF65-F5344CB8AC3E}">
        <p14:creationId xmlns:p14="http://schemas.microsoft.com/office/powerpoint/2010/main" val="45406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3F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252865-D619-4D6C-A1E5-BCBB937ED421}"/>
              </a:ext>
            </a:extLst>
          </p:cNvPr>
          <p:cNvSpPr>
            <a:spLocks noGrp="1"/>
          </p:cNvSpPr>
          <p:nvPr>
            <p:ph type="body" idx="1"/>
          </p:nvPr>
        </p:nvSpPr>
        <p:spPr>
          <a:xfrm>
            <a:off x="758952" y="1801368"/>
            <a:ext cx="5337048" cy="3255265"/>
          </a:xfrm>
        </p:spPr>
        <p:txBody>
          <a:bodyPr/>
          <a:lstStyle/>
          <a:p>
            <a:pPr rtl="0">
              <a:spcBef>
                <a:spcPts val="0"/>
              </a:spcBef>
              <a:spcAft>
                <a:spcPts val="1200"/>
              </a:spcAft>
            </a:pPr>
            <a:r>
              <a:rPr lang="en-US" sz="1800" b="0" i="0" u="none" strike="noStrike" dirty="0">
                <a:solidFill>
                  <a:schemeClr val="tx1"/>
                </a:solidFill>
                <a:effectLst/>
              </a:rPr>
              <a:t>These diagrams can become much more complicated with more points!</a:t>
            </a:r>
            <a:endParaRPr lang="en-US" sz="1800" b="0" dirty="0">
              <a:solidFill>
                <a:schemeClr val="tx1"/>
              </a:solidFill>
              <a:effectLst/>
            </a:endParaRPr>
          </a:p>
          <a:p>
            <a:pPr rtl="0">
              <a:spcBef>
                <a:spcPts val="0"/>
              </a:spcBef>
              <a:spcAft>
                <a:spcPts val="1200"/>
              </a:spcAft>
            </a:pPr>
            <a:r>
              <a:rPr lang="en-US" sz="1800" b="0" i="0" u="none" strike="noStrike" dirty="0">
                <a:solidFill>
                  <a:schemeClr val="tx1"/>
                </a:solidFill>
                <a:effectLst/>
              </a:rPr>
              <a:t>Using these diagrams, we will analyze Uber data from New York City. One of the points will be where someone called for an Uber. The regions will then represent which client a driver is closest to.</a:t>
            </a:r>
            <a:endParaRPr lang="en-US" sz="1800" b="0" dirty="0">
              <a:solidFill>
                <a:schemeClr val="tx1"/>
              </a:solidFill>
              <a:effectLst/>
            </a:endParaRPr>
          </a:p>
        </p:txBody>
      </p:sp>
      <p:pic>
        <p:nvPicPr>
          <p:cNvPr id="1026" name="Picture 2">
            <a:extLst>
              <a:ext uri="{FF2B5EF4-FFF2-40B4-BE49-F238E27FC236}">
                <a16:creationId xmlns:a16="http://schemas.microsoft.com/office/drawing/2014/main" id="{E4B25FE8-20AB-45C2-9F91-9EE6963CB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38175"/>
            <a:ext cx="558165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57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7B864369-7770-A9BA-DF35-6E0AD361F136}"/>
              </a:ext>
            </a:extLst>
          </p:cNvPr>
          <p:cNvPicPr>
            <a:picLocks noChangeAspect="1"/>
          </p:cNvPicPr>
          <p:nvPr/>
        </p:nvPicPr>
        <p:blipFill rotWithShape="1">
          <a:blip r:embed="rId2"/>
          <a:srcRect l="9338" r="39902"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12" name="Straight Connector 11">
            <a:extLst>
              <a:ext uri="{FF2B5EF4-FFF2-40B4-BE49-F238E27FC236}">
                <a16:creationId xmlns:a16="http://schemas.microsoft.com/office/drawing/2014/main" id="{C1FC086D-39EC-448D-97E7-FF23235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86332" y="3088919"/>
            <a:ext cx="52120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1" name="TextBox 10">
            <a:extLst>
              <a:ext uri="{FF2B5EF4-FFF2-40B4-BE49-F238E27FC236}">
                <a16:creationId xmlns:a16="http://schemas.microsoft.com/office/drawing/2014/main" id="{84D4C51E-6AE8-46F9-83BF-3E1E3CBE808C}"/>
              </a:ext>
            </a:extLst>
          </p:cNvPr>
          <p:cNvSpPr txBox="1"/>
          <p:nvPr/>
        </p:nvSpPr>
        <p:spPr>
          <a:xfrm>
            <a:off x="4733925" y="110609"/>
            <a:ext cx="6743700" cy="646331"/>
          </a:xfrm>
          <a:prstGeom prst="rect">
            <a:avLst/>
          </a:prstGeom>
          <a:noFill/>
        </p:spPr>
        <p:txBody>
          <a:bodyPr wrap="square">
            <a:spAutoFit/>
          </a:bodyPr>
          <a:lstStyle/>
          <a:p>
            <a:r>
              <a:rPr lang="en-US" sz="3600" b="1" dirty="0"/>
              <a:t>Preparing Data for Diagrams</a:t>
            </a:r>
          </a:p>
        </p:txBody>
      </p:sp>
      <p:sp>
        <p:nvSpPr>
          <p:cNvPr id="13" name="TextBox 12">
            <a:extLst>
              <a:ext uri="{FF2B5EF4-FFF2-40B4-BE49-F238E27FC236}">
                <a16:creationId xmlns:a16="http://schemas.microsoft.com/office/drawing/2014/main" id="{62AF61CD-EF68-4E4B-AF3C-A6550ACF7163}"/>
              </a:ext>
            </a:extLst>
          </p:cNvPr>
          <p:cNvSpPr txBox="1"/>
          <p:nvPr/>
        </p:nvSpPr>
        <p:spPr>
          <a:xfrm>
            <a:off x="5986331" y="823752"/>
            <a:ext cx="5312254" cy="2509997"/>
          </a:xfrm>
          <a:prstGeom prst="rect">
            <a:avLst/>
          </a:prstGeom>
        </p:spPr>
        <p:txBody>
          <a:bodyPr vert="horz" lIns="91440" tIns="45720" rIns="91440" bIns="45720" rtlCol="0">
            <a:normAutofit/>
          </a:bodyPr>
          <a:lstStyle/>
          <a:p>
            <a:pPr marL="182880">
              <a:lnSpc>
                <a:spcPct val="110000"/>
              </a:lnSpc>
              <a:spcBef>
                <a:spcPts val="400"/>
              </a:spcBef>
              <a:spcAft>
                <a:spcPts val="400"/>
              </a:spcAft>
              <a:buFont typeface="Arial" panose="020B0604020202020204" pitchFamily="34" charset="0"/>
            </a:pPr>
            <a:endParaRPr lang="en-US" dirty="0">
              <a:solidFill>
                <a:schemeClr val="tx1">
                  <a:lumMod val="85000"/>
                  <a:lumOff val="15000"/>
                </a:schemeClr>
              </a:solidFill>
            </a:endParaRPr>
          </a:p>
          <a:p>
            <a:pPr marL="182880">
              <a:lnSpc>
                <a:spcPct val="110000"/>
              </a:lnSpc>
              <a:spcBef>
                <a:spcPts val="400"/>
              </a:spcBef>
              <a:spcAft>
                <a:spcPts val="400"/>
              </a:spcAft>
              <a:buFont typeface="Arial" panose="020B0604020202020204" pitchFamily="34" charset="0"/>
            </a:pPr>
            <a:r>
              <a:rPr lang="en-US" dirty="0">
                <a:solidFill>
                  <a:schemeClr val="tx1">
                    <a:lumMod val="85000"/>
                    <a:lumOff val="15000"/>
                  </a:schemeClr>
                </a:solidFill>
              </a:rPr>
              <a:t>About Dataset ?</a:t>
            </a:r>
          </a:p>
          <a:p>
            <a:pPr marL="468630" indent="-285750">
              <a:lnSpc>
                <a:spcPct val="110000"/>
              </a:lnSpc>
              <a:spcBef>
                <a:spcPts val="400"/>
              </a:spcBef>
              <a:spcAft>
                <a:spcPts val="400"/>
              </a:spcAft>
              <a:buFont typeface="Arial" panose="020B0604020202020204" pitchFamily="34" charset="0"/>
              <a:buChar char="•"/>
            </a:pPr>
            <a:r>
              <a:rPr lang="en-US" dirty="0">
                <a:solidFill>
                  <a:schemeClr val="tx1">
                    <a:lumMod val="85000"/>
                    <a:lumOff val="15000"/>
                  </a:schemeClr>
                </a:solidFill>
              </a:rPr>
              <a:t>Data variables we have Date/Time, Latitude, Longitude, Base Location</a:t>
            </a:r>
          </a:p>
          <a:p>
            <a:pPr marL="468630" indent="-285750">
              <a:lnSpc>
                <a:spcPct val="110000"/>
              </a:lnSpc>
              <a:spcBef>
                <a:spcPts val="400"/>
              </a:spcBef>
              <a:spcAft>
                <a:spcPts val="400"/>
              </a:spcAft>
              <a:buFont typeface="Arial" panose="020B0604020202020204" pitchFamily="34" charset="0"/>
              <a:buChar char="•"/>
            </a:pPr>
            <a:r>
              <a:rPr lang="en-US" dirty="0">
                <a:solidFill>
                  <a:schemeClr val="tx1">
                    <a:lumMod val="85000"/>
                    <a:lumOff val="15000"/>
                  </a:schemeClr>
                </a:solidFill>
              </a:rPr>
              <a:t>Latitude and Longitude is on New York map.</a:t>
            </a:r>
          </a:p>
          <a:p>
            <a:pPr marL="468630" indent="-285750">
              <a:lnSpc>
                <a:spcPct val="110000"/>
              </a:lnSpc>
              <a:spcBef>
                <a:spcPts val="400"/>
              </a:spcBef>
              <a:spcAft>
                <a:spcPts val="400"/>
              </a:spcAft>
              <a:buFont typeface="Arial" panose="020B0604020202020204" pitchFamily="34" charset="0"/>
              <a:buChar char="•"/>
            </a:pPr>
            <a:endParaRPr lang="en-US" dirty="0">
              <a:solidFill>
                <a:schemeClr val="tx1">
                  <a:lumMod val="85000"/>
                  <a:lumOff val="15000"/>
                </a:schemeClr>
              </a:solidFill>
            </a:endParaRPr>
          </a:p>
          <a:p>
            <a:pPr marL="468630" indent="-285750">
              <a:lnSpc>
                <a:spcPct val="110000"/>
              </a:lnSpc>
              <a:spcBef>
                <a:spcPts val="400"/>
              </a:spcBef>
              <a:spcAft>
                <a:spcPts val="400"/>
              </a:spcAft>
              <a:buFont typeface="Arial" panose="020B0604020202020204" pitchFamily="34" charset="0"/>
              <a:buChar char="•"/>
            </a:pPr>
            <a:endParaRPr lang="en-US" dirty="0">
              <a:solidFill>
                <a:schemeClr val="tx1">
                  <a:lumMod val="85000"/>
                  <a:lumOff val="15000"/>
                </a:schemeClr>
              </a:solidFill>
            </a:endParaRPr>
          </a:p>
        </p:txBody>
      </p:sp>
      <p:sp>
        <p:nvSpPr>
          <p:cNvPr id="15" name="TextBox 14">
            <a:extLst>
              <a:ext uri="{FF2B5EF4-FFF2-40B4-BE49-F238E27FC236}">
                <a16:creationId xmlns:a16="http://schemas.microsoft.com/office/drawing/2014/main" id="{782D4712-DF05-4548-8820-DD5CAE92CBA1}"/>
              </a:ext>
            </a:extLst>
          </p:cNvPr>
          <p:cNvSpPr txBox="1"/>
          <p:nvPr/>
        </p:nvSpPr>
        <p:spPr>
          <a:xfrm>
            <a:off x="5688011" y="3757136"/>
            <a:ext cx="6096000" cy="1477328"/>
          </a:xfrm>
          <a:prstGeom prst="rect">
            <a:avLst/>
          </a:prstGeom>
          <a:noFill/>
        </p:spPr>
        <p:txBody>
          <a:bodyPr wrap="square">
            <a:spAutoFit/>
          </a:bodyPr>
          <a:lstStyle/>
          <a:p>
            <a:r>
              <a:rPr lang="en-US" sz="1800" i="0" dirty="0"/>
              <a:t>We have a huge amount of data for this project, and if we used every point, the diagrams would become too cluttered for any analysis. Therefore, we will take repeated random samples of the data with different sizes to test how sensitive the models are</a:t>
            </a:r>
            <a:r>
              <a:rPr lang="en-US" dirty="0"/>
              <a:t>?</a:t>
            </a:r>
          </a:p>
        </p:txBody>
      </p:sp>
    </p:spTree>
    <p:extLst>
      <p:ext uri="{BB962C8B-B14F-4D97-AF65-F5344CB8AC3E}">
        <p14:creationId xmlns:p14="http://schemas.microsoft.com/office/powerpoint/2010/main" val="224591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758951" y="2914650"/>
            <a:ext cx="5029289" cy="3012186"/>
          </a:xfrm>
        </p:spPr>
        <p:txBody>
          <a:bodyPr>
            <a:normAutofit/>
          </a:bodyPr>
          <a:lstStyle/>
          <a:p>
            <a:r>
              <a:rPr lang="en-US" dirty="0"/>
              <a:t>The number of points we use to make a Voronoi diagrams can dramatically change their shapes</a:t>
            </a:r>
          </a:p>
          <a:p>
            <a:r>
              <a:rPr lang="en-US" dirty="0"/>
              <a:t>Here we are using only 5 points for our diagram</a:t>
            </a:r>
          </a:p>
          <a:p>
            <a:r>
              <a:rPr lang="en-US" dirty="0"/>
              <a:t>You may notice how close these points are together</a:t>
            </a:r>
          </a:p>
        </p:txBody>
      </p:sp>
      <p:sp>
        <p:nvSpPr>
          <p:cNvPr id="4" name="Title 3">
            <a:extLst>
              <a:ext uri="{FF2B5EF4-FFF2-40B4-BE49-F238E27FC236}">
                <a16:creationId xmlns:a16="http://schemas.microsoft.com/office/drawing/2014/main" id="{DBEF2C7E-C814-4E93-9F13-EB841C753BE0}"/>
              </a:ext>
            </a:extLst>
          </p:cNvPr>
          <p:cNvSpPr>
            <a:spLocks noGrp="1"/>
          </p:cNvSpPr>
          <p:nvPr>
            <p:ph type="title"/>
          </p:nvPr>
        </p:nvSpPr>
        <p:spPr>
          <a:xfrm>
            <a:off x="758952" y="758952"/>
            <a:ext cx="3831336" cy="2155698"/>
          </a:xfrm>
        </p:spPr>
        <p:txBody>
          <a:bodyPr>
            <a:normAutofit/>
          </a:bodyPr>
          <a:lstStyle/>
          <a:p>
            <a:r>
              <a:rPr lang="en-US" dirty="0"/>
              <a:t>September 2021 Data</a:t>
            </a:r>
          </a:p>
        </p:txBody>
      </p:sp>
      <p:sp>
        <p:nvSpPr>
          <p:cNvPr id="7" name="AutoShape 6">
            <a:extLst>
              <a:ext uri="{FF2B5EF4-FFF2-40B4-BE49-F238E27FC236}">
                <a16:creationId xmlns:a16="http://schemas.microsoft.com/office/drawing/2014/main" id="{A7A514C5-B550-4BE5-8EB4-13751164D9FA}"/>
              </a:ext>
            </a:extLst>
          </p:cNvPr>
          <p:cNvSpPr>
            <a:spLocks noChangeAspect="1" noChangeArrowheads="1"/>
          </p:cNvSpPr>
          <p:nvPr/>
        </p:nvSpPr>
        <p:spPr bwMode="auto">
          <a:xfrm>
            <a:off x="4474346" y="3276600"/>
            <a:ext cx="1774054" cy="17740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F199ACF1-963C-4E51-A2CB-3AA88CF6CE76}"/>
              </a:ext>
            </a:extLst>
          </p:cNvPr>
          <p:cNvPicPr>
            <a:picLocks noChangeAspect="1"/>
          </p:cNvPicPr>
          <p:nvPr/>
        </p:nvPicPr>
        <p:blipFill rotWithShape="1">
          <a:blip r:embed="rId2"/>
          <a:srcRect l="27307" r="26836"/>
          <a:stretch/>
        </p:blipFill>
        <p:spPr>
          <a:xfrm>
            <a:off x="6735763" y="758950"/>
            <a:ext cx="3533140" cy="4754881"/>
          </a:xfrm>
          <a:prstGeom prst="rect">
            <a:avLst/>
          </a:prstGeom>
        </p:spPr>
      </p:pic>
    </p:spTree>
    <p:extLst>
      <p:ext uri="{BB962C8B-B14F-4D97-AF65-F5344CB8AC3E}">
        <p14:creationId xmlns:p14="http://schemas.microsoft.com/office/powerpoint/2010/main" val="949308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422194" y="373571"/>
            <a:ext cx="10071211" cy="1451589"/>
          </a:xfrm>
        </p:spPr>
        <p:txBody>
          <a:bodyPr>
            <a:normAutofit fontScale="92500" lnSpcReduction="20000"/>
          </a:bodyPr>
          <a:lstStyle/>
          <a:p>
            <a:r>
              <a:rPr lang="en-US" dirty="0"/>
              <a:t>With another sample of 5 points, we can get a very different results.</a:t>
            </a:r>
          </a:p>
          <a:p>
            <a:r>
              <a:rPr lang="en-US" dirty="0"/>
              <a:t>The sample on the left is very similar, with points grouped close on Manhattan,</a:t>
            </a:r>
          </a:p>
          <a:p>
            <a:r>
              <a:rPr lang="en-US" dirty="0"/>
              <a:t>While the diagram on the right has only one point that deviates from that space</a:t>
            </a:r>
          </a:p>
          <a:p>
            <a:r>
              <a:rPr lang="en-US" dirty="0"/>
              <a:t>This shows that drivers in Manhattan will have a very short drive to reach their clients</a:t>
            </a:r>
          </a:p>
        </p:txBody>
      </p:sp>
      <p:pic>
        <p:nvPicPr>
          <p:cNvPr id="6" name="Picture 5">
            <a:extLst>
              <a:ext uri="{FF2B5EF4-FFF2-40B4-BE49-F238E27FC236}">
                <a16:creationId xmlns:a16="http://schemas.microsoft.com/office/drawing/2014/main" id="{B9F7B986-4C49-4253-9D38-283AD7BBD385}"/>
              </a:ext>
            </a:extLst>
          </p:cNvPr>
          <p:cNvPicPr>
            <a:picLocks noChangeAspect="1"/>
          </p:cNvPicPr>
          <p:nvPr/>
        </p:nvPicPr>
        <p:blipFill rotWithShape="1">
          <a:blip r:embed="rId2"/>
          <a:srcRect b="6334"/>
          <a:stretch/>
        </p:blipFill>
        <p:spPr>
          <a:xfrm>
            <a:off x="4013835" y="1825160"/>
            <a:ext cx="7678055" cy="4438323"/>
          </a:xfrm>
          <a:prstGeom prst="rect">
            <a:avLst/>
          </a:prstGeom>
        </p:spPr>
      </p:pic>
      <p:pic>
        <p:nvPicPr>
          <p:cNvPr id="9" name="Picture 8">
            <a:extLst>
              <a:ext uri="{FF2B5EF4-FFF2-40B4-BE49-F238E27FC236}">
                <a16:creationId xmlns:a16="http://schemas.microsoft.com/office/drawing/2014/main" id="{4BF44E03-91DC-4EA8-9A84-8D8C04921114}"/>
              </a:ext>
            </a:extLst>
          </p:cNvPr>
          <p:cNvPicPr>
            <a:picLocks noChangeAspect="1"/>
          </p:cNvPicPr>
          <p:nvPr/>
        </p:nvPicPr>
        <p:blipFill rotWithShape="1">
          <a:blip r:embed="rId3"/>
          <a:srcRect l="36790" r="35732"/>
          <a:stretch/>
        </p:blipFill>
        <p:spPr>
          <a:xfrm>
            <a:off x="500110" y="1825160"/>
            <a:ext cx="2288694" cy="4577986"/>
          </a:xfrm>
          <a:prstGeom prst="rect">
            <a:avLst/>
          </a:prstGeom>
        </p:spPr>
      </p:pic>
    </p:spTree>
    <p:extLst>
      <p:ext uri="{BB962C8B-B14F-4D97-AF65-F5344CB8AC3E}">
        <p14:creationId xmlns:p14="http://schemas.microsoft.com/office/powerpoint/2010/main" val="325703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761550" y="385652"/>
            <a:ext cx="10157983" cy="1194464"/>
          </a:xfrm>
        </p:spPr>
        <p:txBody>
          <a:bodyPr>
            <a:normAutofit fontScale="92500" lnSpcReduction="10000"/>
          </a:bodyPr>
          <a:lstStyle/>
          <a:p>
            <a:r>
              <a:rPr lang="en-US" dirty="0"/>
              <a:t>If we increased the number of points to 25 or 100 we find similar trends from the data</a:t>
            </a:r>
          </a:p>
          <a:p>
            <a:r>
              <a:rPr lang="en-US" dirty="0"/>
              <a:t>There is consistently a huge number of clients in Manhattan, and large gaps elsewhere</a:t>
            </a:r>
          </a:p>
          <a:p>
            <a:r>
              <a:rPr lang="en-US" dirty="0"/>
              <a:t>So drivers outside of Manhattan will generally have longer drivers to their clients</a:t>
            </a:r>
          </a:p>
        </p:txBody>
      </p:sp>
      <p:pic>
        <p:nvPicPr>
          <p:cNvPr id="4" name="Picture 3">
            <a:extLst>
              <a:ext uri="{FF2B5EF4-FFF2-40B4-BE49-F238E27FC236}">
                <a16:creationId xmlns:a16="http://schemas.microsoft.com/office/drawing/2014/main" id="{C442F8DA-BDCF-4D12-A76F-4A080B15C14D}"/>
              </a:ext>
            </a:extLst>
          </p:cNvPr>
          <p:cNvPicPr>
            <a:picLocks noChangeAspect="1"/>
          </p:cNvPicPr>
          <p:nvPr/>
        </p:nvPicPr>
        <p:blipFill rotWithShape="1">
          <a:blip r:embed="rId2"/>
          <a:srcRect l="34934" r="35240"/>
          <a:stretch/>
        </p:blipFill>
        <p:spPr>
          <a:xfrm>
            <a:off x="761551" y="1580116"/>
            <a:ext cx="2452166" cy="4518933"/>
          </a:xfrm>
          <a:prstGeom prst="rect">
            <a:avLst/>
          </a:prstGeom>
        </p:spPr>
      </p:pic>
      <p:pic>
        <p:nvPicPr>
          <p:cNvPr id="6" name="Picture 5">
            <a:extLst>
              <a:ext uri="{FF2B5EF4-FFF2-40B4-BE49-F238E27FC236}">
                <a16:creationId xmlns:a16="http://schemas.microsoft.com/office/drawing/2014/main" id="{38F030F5-E9CF-4716-9FBC-1C1251435C8A}"/>
              </a:ext>
            </a:extLst>
          </p:cNvPr>
          <p:cNvPicPr>
            <a:picLocks noChangeAspect="1"/>
          </p:cNvPicPr>
          <p:nvPr/>
        </p:nvPicPr>
        <p:blipFill>
          <a:blip r:embed="rId3"/>
          <a:stretch>
            <a:fillRect/>
          </a:stretch>
        </p:blipFill>
        <p:spPr>
          <a:xfrm>
            <a:off x="3299450" y="1580116"/>
            <a:ext cx="8221778" cy="4518933"/>
          </a:xfrm>
          <a:prstGeom prst="rect">
            <a:avLst/>
          </a:prstGeom>
        </p:spPr>
      </p:pic>
    </p:spTree>
    <p:extLst>
      <p:ext uri="{BB962C8B-B14F-4D97-AF65-F5344CB8AC3E}">
        <p14:creationId xmlns:p14="http://schemas.microsoft.com/office/powerpoint/2010/main" val="399464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DDE62F-4941-4D7D-9277-67A324F7C99E}"/>
              </a:ext>
            </a:extLst>
          </p:cNvPr>
          <p:cNvSpPr>
            <a:spLocks noGrp="1"/>
          </p:cNvSpPr>
          <p:nvPr>
            <p:ph type="body" sz="half" idx="2"/>
          </p:nvPr>
        </p:nvSpPr>
        <p:spPr>
          <a:xfrm>
            <a:off x="4142775" y="508062"/>
            <a:ext cx="7372950" cy="1398632"/>
          </a:xfrm>
        </p:spPr>
        <p:txBody>
          <a:bodyPr>
            <a:normAutofit/>
          </a:bodyPr>
          <a:lstStyle/>
          <a:p>
            <a:r>
              <a:rPr lang="en-US" dirty="0"/>
              <a:t>We can look at this quantitatively</a:t>
            </a:r>
          </a:p>
          <a:p>
            <a:r>
              <a:rPr lang="en-US" dirty="0"/>
              <a:t>If we compare the areas of the Voronoi polygons, we can see that there are multiple smaller areas and only few large areas</a:t>
            </a:r>
          </a:p>
        </p:txBody>
      </p:sp>
      <p:sp>
        <p:nvSpPr>
          <p:cNvPr id="4" name="Title 3">
            <a:extLst>
              <a:ext uri="{FF2B5EF4-FFF2-40B4-BE49-F238E27FC236}">
                <a16:creationId xmlns:a16="http://schemas.microsoft.com/office/drawing/2014/main" id="{DBEF2C7E-C814-4E93-9F13-EB841C753BE0}"/>
              </a:ext>
            </a:extLst>
          </p:cNvPr>
          <p:cNvSpPr>
            <a:spLocks noGrp="1"/>
          </p:cNvSpPr>
          <p:nvPr>
            <p:ph type="title"/>
          </p:nvPr>
        </p:nvSpPr>
        <p:spPr>
          <a:xfrm>
            <a:off x="745971" y="377952"/>
            <a:ext cx="3831336" cy="1025460"/>
          </a:xfrm>
        </p:spPr>
        <p:txBody>
          <a:bodyPr>
            <a:normAutofit/>
          </a:bodyPr>
          <a:lstStyle/>
          <a:p>
            <a:r>
              <a:rPr lang="en-US" dirty="0"/>
              <a:t>Area Sizes</a:t>
            </a:r>
          </a:p>
        </p:txBody>
      </p:sp>
      <p:pic>
        <p:nvPicPr>
          <p:cNvPr id="7" name="Picture 6">
            <a:extLst>
              <a:ext uri="{FF2B5EF4-FFF2-40B4-BE49-F238E27FC236}">
                <a16:creationId xmlns:a16="http://schemas.microsoft.com/office/drawing/2014/main" id="{955F2519-ACA6-4BEE-96C8-6537216DBDC6}"/>
              </a:ext>
            </a:extLst>
          </p:cNvPr>
          <p:cNvPicPr>
            <a:picLocks noChangeAspect="1"/>
          </p:cNvPicPr>
          <p:nvPr/>
        </p:nvPicPr>
        <p:blipFill rotWithShape="1">
          <a:blip r:embed="rId2"/>
          <a:srcRect l="36790" r="35732"/>
          <a:stretch/>
        </p:blipFill>
        <p:spPr>
          <a:xfrm>
            <a:off x="758952" y="1708363"/>
            <a:ext cx="2288694" cy="4577986"/>
          </a:xfrm>
          <a:prstGeom prst="rect">
            <a:avLst/>
          </a:prstGeom>
        </p:spPr>
      </p:pic>
      <p:pic>
        <p:nvPicPr>
          <p:cNvPr id="5" name="Picture 4">
            <a:extLst>
              <a:ext uri="{FF2B5EF4-FFF2-40B4-BE49-F238E27FC236}">
                <a16:creationId xmlns:a16="http://schemas.microsoft.com/office/drawing/2014/main" id="{B026618F-2DA2-44F2-87B2-DDCD25BC6C35}"/>
              </a:ext>
            </a:extLst>
          </p:cNvPr>
          <p:cNvPicPr>
            <a:picLocks noChangeAspect="1"/>
          </p:cNvPicPr>
          <p:nvPr/>
        </p:nvPicPr>
        <p:blipFill rotWithShape="1">
          <a:blip r:embed="rId3"/>
          <a:srcRect r="14128"/>
          <a:stretch/>
        </p:blipFill>
        <p:spPr>
          <a:xfrm>
            <a:off x="3938589" y="1708363"/>
            <a:ext cx="7170059" cy="4589245"/>
          </a:xfrm>
          <a:prstGeom prst="rect">
            <a:avLst/>
          </a:prstGeom>
        </p:spPr>
      </p:pic>
    </p:spTree>
    <p:extLst>
      <p:ext uri="{BB962C8B-B14F-4D97-AF65-F5344CB8AC3E}">
        <p14:creationId xmlns:p14="http://schemas.microsoft.com/office/powerpoint/2010/main" val="131129958"/>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81A32"/>
      </a:dk2>
      <a:lt2>
        <a:srgbClr val="F0F3F2"/>
      </a:lt2>
      <a:accent1>
        <a:srgbClr val="C34D8C"/>
      </a:accent1>
      <a:accent2>
        <a:srgbClr val="B13BAB"/>
      </a:accent2>
      <a:accent3>
        <a:srgbClr val="984DC3"/>
      </a:accent3>
      <a:accent4>
        <a:srgbClr val="553BB1"/>
      </a:accent4>
      <a:accent5>
        <a:srgbClr val="4D64C3"/>
      </a:accent5>
      <a:accent6>
        <a:srgbClr val="3B84B1"/>
      </a:accent6>
      <a:hlink>
        <a:srgbClr val="595CC7"/>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875</TotalTime>
  <Words>908</Words>
  <Application>Microsoft Office PowerPoint</Application>
  <PresentationFormat>Widescreen</PresentationFormat>
  <Paragraphs>62</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Calibri</vt:lpstr>
      <vt:lpstr>Georgia</vt:lpstr>
      <vt:lpstr>Segoe UI</vt:lpstr>
      <vt:lpstr>Sitka Banner</vt:lpstr>
      <vt:lpstr>HeadlinesVTI</vt:lpstr>
      <vt:lpstr>Uber Data Analysis through  Voronoi Diagrams</vt:lpstr>
      <vt:lpstr>Introduction to Voronoi Diagrams</vt:lpstr>
      <vt:lpstr>PowerPoint Presentation</vt:lpstr>
      <vt:lpstr>PowerPoint Presentation</vt:lpstr>
      <vt:lpstr>PowerPoint Presentation</vt:lpstr>
      <vt:lpstr>September 2021 Data</vt:lpstr>
      <vt:lpstr>PowerPoint Presentation</vt:lpstr>
      <vt:lpstr>PowerPoint Presentation</vt:lpstr>
      <vt:lpstr>Area Sizes</vt:lpstr>
      <vt:lpstr>PowerPoint Presentation</vt:lpstr>
      <vt:lpstr>Choropleth Maps</vt:lpstr>
      <vt:lpstr>PowerPoint Presentation</vt:lpstr>
      <vt:lpstr>Data Over Time</vt:lpstr>
      <vt:lpstr>PowerPoint Presentation</vt:lpstr>
      <vt:lpstr>PowerPoint Presentation</vt:lpstr>
      <vt:lpstr>PowerPoint Presentation</vt:lpstr>
      <vt:lpstr>PowerPoint Presentation</vt:lpstr>
      <vt:lpstr>PowerPoint Presentation</vt:lpstr>
      <vt:lpstr>PowerPoint Presentation</vt:lpstr>
      <vt:lpstr>Future Possibilities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Uber Data Analysis through  Voronoi Diagram</dc:title>
  <dc:creator>Manikumar Danaveni</dc:creator>
  <cp:lastModifiedBy>Manikumar Danaveni</cp:lastModifiedBy>
  <cp:revision>13</cp:revision>
  <dcterms:created xsi:type="dcterms:W3CDTF">2022-04-14T16:06:04Z</dcterms:created>
  <dcterms:modified xsi:type="dcterms:W3CDTF">2022-04-20T19:33:08Z</dcterms:modified>
</cp:coreProperties>
</file>